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7"/>
  </p:notesMasterIdLst>
  <p:sldIdLst>
    <p:sldId id="666" r:id="rId2"/>
    <p:sldId id="684" r:id="rId3"/>
    <p:sldId id="677" r:id="rId4"/>
    <p:sldId id="687" r:id="rId5"/>
    <p:sldId id="636" r:id="rId6"/>
    <p:sldId id="693" r:id="rId7"/>
    <p:sldId id="685" r:id="rId8"/>
    <p:sldId id="692" r:id="rId9"/>
    <p:sldId id="691" r:id="rId10"/>
    <p:sldId id="683" r:id="rId11"/>
    <p:sldId id="678" r:id="rId12"/>
    <p:sldId id="680" r:id="rId13"/>
    <p:sldId id="639" r:id="rId14"/>
    <p:sldId id="690" r:id="rId15"/>
    <p:sldId id="688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432" autoAdjust="0"/>
    <p:restoredTop sz="82642" autoAdjust="0"/>
  </p:normalViewPr>
  <p:slideViewPr>
    <p:cSldViewPr snapToGrid="0">
      <p:cViewPr varScale="1">
        <p:scale>
          <a:sx n="76" d="100"/>
          <a:sy n="76" d="100"/>
        </p:scale>
        <p:origin x="-1064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C81E8C18-CB2A-4FE4-83B4-F0BEC9C01975}" type="datetimeFigureOut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98" tIns="47549" rIns="95098" bIns="47549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98" tIns="47549" rIns="95098" bIns="47549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F0C861-88B6-485E-B75E-03656D5AA1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Euler's_identity%23cite_note-7" TargetMode="External"/><Relationship Id="rId20" Type="http://schemas.openxmlformats.org/officeDocument/2006/relationships/hyperlink" Target="https://en.wikipedia.org/wiki/Electromagnetism" TargetMode="External"/><Relationship Id="rId21" Type="http://schemas.openxmlformats.org/officeDocument/2006/relationships/hyperlink" Target="https://en.wikipedia.org/wiki/Euler's_identity%23cite_note-11" TargetMode="External"/><Relationship Id="rId10" Type="http://schemas.openxmlformats.org/officeDocument/2006/relationships/hyperlink" Target="https://en.wikipedia.org/wiki/Constance_Reid" TargetMode="External"/><Relationship Id="rId11" Type="http://schemas.openxmlformats.org/officeDocument/2006/relationships/hyperlink" Target="https://en.wikipedia.org/wiki/Euler's_identity%23cite_note-8" TargetMode="External"/><Relationship Id="rId12" Type="http://schemas.openxmlformats.org/officeDocument/2006/relationships/hyperlink" Target="https://en.wikipedia.org/wiki/Benjamin_Peirce" TargetMode="External"/><Relationship Id="rId13" Type="http://schemas.openxmlformats.org/officeDocument/2006/relationships/hyperlink" Target="https://en.wikipedia.org/wiki/Philosopher" TargetMode="External"/><Relationship Id="rId14" Type="http://schemas.openxmlformats.org/officeDocument/2006/relationships/hyperlink" Target="https://en.wikipedia.org/wiki/Harvard_University" TargetMode="External"/><Relationship Id="rId15" Type="http://schemas.openxmlformats.org/officeDocument/2006/relationships/hyperlink" Target="https://en.wikipedia.org/wiki/Euler's_identity%23cite_note-9" TargetMode="External"/><Relationship Id="rId16" Type="http://schemas.openxmlformats.org/officeDocument/2006/relationships/hyperlink" Target="https://en.wikipedia.org/wiki/The_Mathematical_Intelligencer" TargetMode="External"/><Relationship Id="rId17" Type="http://schemas.openxmlformats.org/officeDocument/2006/relationships/hyperlink" Target="https://en.wikipedia.org/wiki/Euler's_identity%23cite_note-10" TargetMode="External"/><Relationship Id="rId18" Type="http://schemas.openxmlformats.org/officeDocument/2006/relationships/hyperlink" Target="https://en.wikipedia.org/wiki/Physics_World" TargetMode="External"/><Relationship Id="rId19" Type="http://schemas.openxmlformats.org/officeDocument/2006/relationships/hyperlink" Target="https://en.wikipedia.org/wiki/Maxwell's_equa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en.wikipedia.org/wiki/Stanford_University" TargetMode="External"/><Relationship Id="rId4" Type="http://schemas.openxmlformats.org/officeDocument/2006/relationships/hyperlink" Target="https://en.wikipedia.org/wiki/Keith_Devlin" TargetMode="External"/><Relationship Id="rId5" Type="http://schemas.openxmlformats.org/officeDocument/2006/relationships/hyperlink" Target="https://en.wikipedia.org/wiki/Euler's_identity%23cite_note-6" TargetMode="External"/><Relationship Id="rId6" Type="http://schemas.openxmlformats.org/officeDocument/2006/relationships/hyperlink" Target="https://en.wikipedia.org/wiki/University_of_New_Hampshire" TargetMode="External"/><Relationship Id="rId7" Type="http://schemas.openxmlformats.org/officeDocument/2006/relationships/hyperlink" Target="https://en.wikipedia.org/wiki/Euler's_formula" TargetMode="External"/><Relationship Id="rId8" Type="http://schemas.openxmlformats.org/officeDocument/2006/relationships/hyperlink" Target="https://en.wikipedia.org/wiki/Fourier_analysi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6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如果内裤上有数学公式， 一定有不少数学粉丝会买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907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数学家就是把咖啡变成定理的机器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08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这位狗狗的主人一定是位数学狂热粉丝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48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1" lang="en-US" altLang="zh-CN" dirty="0" smtClean="0"/>
              <a:t>In 1988, a Mathematical Intelligencer poll voted Euler’s identity as the most beautiful feat of all of mathematics.</a:t>
            </a:r>
          </a:p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数学信使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杂志将她评为最美的数学定理。</a:t>
            </a:r>
            <a:r>
              <a:rPr kumimoji="1" lang="en-US" altLang="zh-CN" dirty="0" smtClean="0"/>
              <a:t>2004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物理世界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杂志，将她和麦克思韦方程组一起列为最伟大的等式。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In 1990, a Mathematical Intelligencer poll voted Euler’s identity as the most beautiful feat of all of mathematics.</a:t>
            </a:r>
          </a:p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数学信使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杂志将她评为最美的数学定理。</a:t>
            </a:r>
            <a:r>
              <a:rPr kumimoji="1" lang="en-US" altLang="zh-CN" dirty="0" smtClean="0"/>
              <a:t>2004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物理世界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杂志，将她和麦克思韦方程组一起列为最伟大的等式。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2 A poll of readers conducted by The Mathematical Intelligencer in 1990 named     Euler's identity as the "most beautiful theorem in mathematics".[9] In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anoth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poll of readers that was conducted by Physics World in 2004, Euler's identity tied with Maxwell's equations (of electromagnetism) as the "greatest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eq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uation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ever".[10]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她端庄大方，秀外慧中，简洁包含着深刻。悬挂于巴黎发明宫数学陈列室的间墙，如莎士比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亚的十四行诗，达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芬奇的蒙娜丽莎，王羲之的兰亭集序，人人都可驻足欣赏，顶礼膜拜。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数学信使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杂志将她评为最美的数学定理。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2004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物理世界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杂志，将她和麦克思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韦方程组一起列为最伟大的等式。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欧拉神话般的公式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的作者，在书中称她为“数学美的典范”。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            康斯坦斯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里德称她为“最卓越的数学公式”，而理查德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费曼把她唤作“欧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拉的宝石”。伟大的高斯更是语出惊人：“ 如果被告知这个公式的学生不能立即领略的风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rPr>
              <a:t>采，这个学生将永远不会成为一流的数学家。” 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3" tooltip="Stanford University"/>
              </a:rPr>
              <a:t>Stanford University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mathematics professor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4" tooltip="Keith Devlin"/>
              </a:rPr>
              <a:t>Keith Devlin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has said, "like a Shakespearean sonnet that captures the very essence of love, or a painting that brings out the beauty of the human form that is far more than just skin deep, Euler's equation reaches down into the very depths of existence".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5"/>
              </a:rPr>
              <a:t>[5]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And Paul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Nahin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a professor emeritus at the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6" tooltip="University of New Hampshire"/>
              </a:rPr>
              <a:t>University of New Hampshire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who has written a book dedicated to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7" tooltip="Euler's formula"/>
              </a:rPr>
              <a:t>Euler's formula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and its applications in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8" tooltip="Fourier analysis"/>
              </a:rPr>
              <a:t>Fourier analysis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describes Euler's identity as being "of exquisite beauty".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9"/>
              </a:rPr>
              <a:t>[6]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The mathematics writer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0" tooltip="Constance Reid"/>
              </a:rPr>
              <a:t>Constance Reid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has opined that Euler's identity is "the most famous formula in all mathematics".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1"/>
              </a:rPr>
              <a:t>[7]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And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2" tooltip="Benjamin Peirce"/>
              </a:rPr>
              <a:t>Benjamin Peirce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a noted American 19th-century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3" tooltip="Philosopher"/>
              </a:rPr>
              <a:t>philosopher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mathematician, and professor at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4" tooltip="Harvard University"/>
              </a:rPr>
              <a:t>Harvard University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, after proving Euler's identity during a lecture, stated that the identity "is absolutely paradoxical; we cannot understand it, and we don't know what it means, but we have proved it, and therefore we know it must be the truth".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5"/>
              </a:rPr>
              <a:t>[8]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A poll of readers conducted by </a:t>
            </a:r>
            <a:r>
              <a:rPr lang="en-US" altLang="zh-CN" sz="120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6" tooltip="The Mathematical Intelligencer"/>
              </a:rPr>
              <a:t>The Mathematical Intelligencer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in 1990 named Euler's identity as the "most beautiful theorem in mathematics".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7"/>
              </a:rPr>
              <a:t>[9]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In another poll of readers that was conducted by </a:t>
            </a:r>
            <a:r>
              <a:rPr lang="en-US" altLang="zh-CN" sz="120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8" tooltip="Physics World"/>
              </a:rPr>
              <a:t>Physics World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in 2004, Euler's identity tied with 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19" tooltip="Maxwell's equations"/>
              </a:rPr>
              <a:t>Maxwell's equations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of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20" tooltip="Electromagnetism"/>
              </a:rPr>
              <a:t>electromagnetism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) as the "greatest equation ever".</a:t>
            </a:r>
            <a:r>
              <a:rPr lang="en-US" altLang="zh-CN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  <a:hlinkClick r:id="rId21"/>
              </a:rPr>
              <a:t>[10]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zh-CN" altLang="en-US" dirty="0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0F1F2A-F99E-4455-A7F2-74D9D09D90C5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811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660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5472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535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420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480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9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8010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2209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6838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2635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8431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601D8401-246D-4080-A9E2-FFF3D9452E05}" type="datetime1">
              <a:rPr lang="zh-CN" altLang="en-US" smtClean="0"/>
              <a:pPr/>
              <a:t>15-12-13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12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18245" y="1296976"/>
            <a:ext cx="7909035" cy="3503624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传奇</a:t>
            </a:r>
            <a:r>
              <a:rPr lang="en-US" altLang="zh-CN" sz="15600" dirty="0" smtClean="0">
                <a:solidFill>
                  <a:schemeClr val="bg1"/>
                </a:solidFill>
                <a:latin typeface="Big Caslon"/>
                <a:ea typeface="AppleGothic"/>
                <a:cs typeface="Big Caslon"/>
              </a:rPr>
              <a:t>e</a:t>
            </a: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事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 —</a:t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e </a:t>
            </a: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粉情缘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err="1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rickjin</a:t>
            </a:r>
            <a:endParaRPr lang="zh-CN" altLang="en-US" sz="6600" dirty="0">
              <a:solidFill>
                <a:schemeClr val="bg1"/>
              </a:solidFill>
              <a:latin typeface="方正姚体简体" pitchFamily="65" charset="-122"/>
              <a:ea typeface="方正姚体简体" pitchFamily="65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88" y="691515"/>
            <a:ext cx="49339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36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"/>
    </mc:Choice>
    <mc:Fallback>
      <p:transition xmlns:p14="http://schemas.microsoft.com/office/powerpoint/2010/main" spd="slow" advTm="5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9078" y="312319"/>
            <a:ext cx="11570931" cy="9334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 eaLnBrk="0" hangingPunct="0"/>
            <a:r>
              <a:rPr lang="zh-CN" altLang="en-US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最美丽的数学公式 </a:t>
            </a:r>
            <a:r>
              <a:rPr lang="en-US" altLang="zh-CN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---</a:t>
            </a:r>
            <a:r>
              <a:rPr lang="zh-CN" altLang="en-US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Euler</a:t>
            </a:r>
            <a:r>
              <a:rPr lang="zh-CN" altLang="en-US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4400" b="1" dirty="0" smtClean="0">
                <a:solidFill>
                  <a:srgbClr val="31374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Identity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2545" y="2765316"/>
            <a:ext cx="3874970" cy="387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8849" y="1402214"/>
            <a:ext cx="6004618" cy="18479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03343" y="3746938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Microsoft YaHei"/>
                <a:ea typeface="Microsoft YaHei"/>
                <a:cs typeface="Microsoft YaHei"/>
              </a:rPr>
              <a:t>五朵金花</a:t>
            </a:r>
            <a:endParaRPr lang="en-US" altLang="zh-CN" sz="3200" dirty="0" smtClean="0"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3200" dirty="0" smtClean="0">
                <a:latin typeface="Microsoft YaHei"/>
                <a:ea typeface="Microsoft YaHei"/>
                <a:cs typeface="Microsoft YaHei"/>
              </a:rPr>
              <a:t>各放异彩</a:t>
            </a:r>
            <a:endParaRPr lang="en-US" altLang="zh-CN" sz="3200" dirty="0" smtClean="0"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3200" dirty="0" smtClean="0">
                <a:latin typeface="Microsoft YaHei"/>
                <a:ea typeface="Microsoft YaHei"/>
                <a:cs typeface="Microsoft YaHei"/>
              </a:rPr>
              <a:t>天造地设</a:t>
            </a:r>
            <a:endParaRPr lang="en-US" altLang="zh-CN" sz="3200" dirty="0" smtClean="0"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3200" dirty="0" smtClean="0">
                <a:latin typeface="Microsoft YaHei"/>
                <a:ea typeface="Microsoft YaHei"/>
                <a:cs typeface="Microsoft YaHei"/>
              </a:rPr>
              <a:t>珠联璧合</a:t>
            </a:r>
            <a:endParaRPr lang="zh-CN" altLang="en-US" sz="32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689659971"/>
      </p:ext>
    </p:extLst>
  </p:cSld>
  <p:clrMapOvr>
    <a:masterClrMapping/>
  </p:clrMapOvr>
  <p:transition xmlns:p14="http://schemas.microsoft.com/office/powerpoint/2010/main" advTm="16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b="1" dirty="0" smtClean="0"/>
              <a:t>e: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 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Master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All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Read Euler, read Euler. He is the master of us all. 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                                        </a:t>
            </a:r>
            <a:r>
              <a:rPr lang="en-US" altLang="zh-CN" dirty="0" smtClean="0"/>
              <a:t>--</a:t>
            </a:r>
            <a:r>
              <a:rPr lang="en-US" altLang="zh-CN" dirty="0"/>
              <a:t>-P. S. de Laplace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Study e, study e. It is the master of all</a:t>
            </a:r>
            <a:r>
              <a:rPr lang="en-US" altLang="zh-CN" sz="4400" b="1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zh-CN" altLang="zh-CN" dirty="0"/>
              <a:t> 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American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Mathematic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Monthly</a:t>
            </a:r>
            <a:r>
              <a:rPr lang="zh-CN" altLang="en-US" dirty="0" smtClean="0"/>
              <a:t>, </a:t>
            </a:r>
            <a:r>
              <a:rPr lang="en-US" altLang="zh-CN" dirty="0" smtClean="0"/>
              <a:t>B.</a:t>
            </a:r>
            <a:r>
              <a:rPr lang="zh-CN" altLang="en-US" dirty="0" smtClean="0"/>
              <a:t> </a:t>
            </a:r>
            <a:r>
              <a:rPr lang="en-US" altLang="zh-CN" dirty="0" smtClean="0"/>
              <a:t>J.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McCartin</a:t>
            </a:r>
            <a:endParaRPr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320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"/>
    </mc:Choice>
    <mc:Fallback>
      <p:transition xmlns:p14="http://schemas.microsoft.com/office/powerpoint/2010/main" spd="slow" advTm="1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07" y="151991"/>
            <a:ext cx="8175164" cy="6412113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6" y="1449602"/>
            <a:ext cx="3519909" cy="15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xmlns:p14="http://schemas.microsoft.com/office/powerpoint/2010/main" spd="slow" advTm="1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810" y="274638"/>
            <a:ext cx="6925589" cy="1143000"/>
          </a:xfrm>
        </p:spPr>
        <p:txBody>
          <a:bodyPr/>
          <a:lstStyle/>
          <a:p>
            <a:r>
              <a:rPr lang="en-US" dirty="0" smtClean="0">
                <a:latin typeface="微软雅黑" pitchFamily="34" charset="-122"/>
              </a:rPr>
              <a:t>Donald</a:t>
            </a:r>
            <a:r>
              <a:rPr lang="zh-CN" altLang="en-US" dirty="0" smtClean="0">
                <a:latin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</a:rPr>
              <a:t>E.</a:t>
            </a:r>
            <a:r>
              <a:rPr lang="zh-CN" altLang="en-US" dirty="0" smtClean="0">
                <a:latin typeface="微软雅黑" pitchFamily="34" charset="-122"/>
              </a:rPr>
              <a:t> </a:t>
            </a:r>
            <a:r>
              <a:rPr lang="en-US" dirty="0" smtClean="0">
                <a:latin typeface="微软雅黑" pitchFamily="34" charset="-122"/>
              </a:rPr>
              <a:t>Knuth</a:t>
            </a:r>
            <a:r>
              <a:rPr lang="en-US" altLang="zh-CN" dirty="0" smtClean="0">
                <a:latin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</a:rPr>
              <a:t>高纳德</a:t>
            </a:r>
            <a:r>
              <a:rPr lang="en-US" altLang="zh-CN" dirty="0" smtClean="0">
                <a:latin typeface="微软雅黑" pitchFamily="34" charset="-122"/>
              </a:rPr>
              <a:t>)</a:t>
            </a:r>
            <a:endParaRPr lang="en-US" dirty="0">
              <a:latin typeface="微软雅黑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937" y="304904"/>
            <a:ext cx="2624910" cy="35998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1114" y="2624486"/>
            <a:ext cx="5896269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  <a:cs typeface="+mj-cs"/>
              </a:rPr>
              <a:t>3,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  <a:cs typeface="+mj-cs"/>
              </a:rPr>
              <a:t>3.1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  <a:cs typeface="+mj-cs"/>
              </a:rPr>
              <a:t>,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  <a:cs typeface="+mj-cs"/>
              </a:rPr>
              <a:t>3.14,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  <a:cs typeface="+mj-cs"/>
              </a:rPr>
              <a:t>…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  <a:cs typeface="+mj-cs"/>
              </a:rPr>
              <a:t>,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  <a:cs typeface="+mj-cs"/>
              </a:rPr>
              <a:t>3.14159265</a:t>
            </a:r>
            <a:endParaRPr lang="en-US" sz="36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677" y="1714547"/>
            <a:ext cx="1315399" cy="756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3172" y="4481446"/>
            <a:ext cx="3584114" cy="57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3474" y="5350637"/>
            <a:ext cx="56717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微软雅黑" pitchFamily="34" charset="-122"/>
                <a:ea typeface="微软雅黑" pitchFamily="34" charset="-122"/>
              </a:rPr>
              <a:t>2, 2.7, 2.71, …, 2.7182818</a:t>
            </a:r>
            <a:endParaRPr 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006" y="3976089"/>
            <a:ext cx="3782098" cy="28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1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"/>
    </mc:Choice>
    <mc:Fallback>
      <p:transition xmlns:p14="http://schemas.microsoft.com/office/powerpoint/2010/main" spd="slow" advTm="2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987" y="201627"/>
            <a:ext cx="5878004" cy="19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7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"/>
    </mc:Choice>
    <mc:Fallback>
      <p:transition xmlns:p14="http://schemas.microsoft.com/office/powerpoint/2010/main" spd="slow" advTm="13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917" y="2493531"/>
            <a:ext cx="5405283" cy="1143000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9600" b="1" dirty="0" smtClean="0">
                <a:solidFill>
                  <a:srgbClr val="FF0000"/>
                </a:solidFill>
              </a:rPr>
              <a:t>Merry</a:t>
            </a:r>
            <a:r>
              <a:rPr kumimoji="1" lang="zh-CN" altLang="en-US" sz="9600" b="1" dirty="0" smtClean="0">
                <a:solidFill>
                  <a:srgbClr val="FF0000"/>
                </a:solidFill>
              </a:rPr>
              <a:t>  </a:t>
            </a:r>
            <a:r>
              <a:rPr kumimoji="1" lang="en-US" altLang="zh-CN" sz="9600" b="1" dirty="0" smtClean="0">
                <a:solidFill>
                  <a:srgbClr val="FF0000"/>
                </a:solidFill>
              </a:rPr>
              <a:t>Xmas!</a:t>
            </a:r>
            <a:endParaRPr kumimoji="1" lang="zh-CN" altLang="en-US" sz="96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05" y="301860"/>
            <a:ext cx="7483995" cy="62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"/>
    </mc:Choice>
    <mc:Fallback>
      <p:transition xmlns:p14="http://schemas.microsoft.com/office/powerpoint/2010/main" spd="slow" advTm="12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微软雅黑" pitchFamily="34" charset="-122"/>
              </a:rPr>
              <a:t>Google </a:t>
            </a:r>
            <a:r>
              <a:rPr lang="zh-TW" altLang="en-US" dirty="0" smtClean="0">
                <a:latin typeface="微软雅黑" pitchFamily="34" charset="-122"/>
              </a:rPr>
              <a:t>是</a:t>
            </a:r>
            <a:r>
              <a:rPr lang="en-US" altLang="zh-TW" dirty="0" smtClean="0">
                <a:latin typeface="微软雅黑" pitchFamily="34" charset="-122"/>
              </a:rPr>
              <a:t>e</a:t>
            </a:r>
            <a:r>
              <a:rPr lang="zh-TW" altLang="en-US" dirty="0" smtClean="0">
                <a:latin typeface="微软雅黑" pitchFamily="34" charset="-122"/>
              </a:rPr>
              <a:t>的大粉丝</a:t>
            </a:r>
            <a:endParaRPr lang="en-US" dirty="0">
              <a:latin typeface="微软雅黑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49" y="1945004"/>
            <a:ext cx="6631066" cy="1255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891" y="0"/>
            <a:ext cx="5206109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3160" y="3157306"/>
            <a:ext cx="3329940" cy="345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06" y="586514"/>
            <a:ext cx="2149343" cy="7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5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474"/>
    </mc:Choice>
    <mc:Fallback>
      <p:transition xmlns:p14="http://schemas.microsoft.com/office/powerpoint/2010/main" spd="slow" advTm="19024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数学粉丝</a:t>
            </a:r>
            <a:r>
              <a:rPr lang="zh-CN" altLang="en-US" dirty="0" smtClean="0">
                <a:latin typeface="微软雅黑" pitchFamily="34" charset="-122"/>
              </a:rPr>
              <a:t>对 </a:t>
            </a:r>
            <a:r>
              <a:rPr lang="en-US" altLang="zh-CN" dirty="0" smtClean="0">
                <a:latin typeface="微软雅黑" pitchFamily="34" charset="-122"/>
              </a:rPr>
              <a:t>e </a:t>
            </a:r>
            <a:r>
              <a:rPr lang="zh-CN" altLang="en-US" dirty="0" smtClean="0"/>
              <a:t>的钟爱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667" y="2011970"/>
            <a:ext cx="3285757" cy="3285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319" y="2009311"/>
            <a:ext cx="3338552" cy="33385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67" y="1172757"/>
            <a:ext cx="3032843" cy="22041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40" y="3852063"/>
            <a:ext cx="2806703" cy="28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"/>
    </mc:Choice>
    <mc:Fallback>
      <p:transition xmlns:p14="http://schemas.microsoft.com/office/powerpoint/2010/main" spd="slow" advTm="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0" y="2407179"/>
            <a:ext cx="3314700" cy="360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47" y="620713"/>
            <a:ext cx="3314700" cy="360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690" y="2659789"/>
            <a:ext cx="3810000" cy="3340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65760" y="24415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itchFamily="34" charset="-122"/>
                <a:cs typeface="+mj-cs"/>
              </a:rPr>
              <a:t>数学粉丝对 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e 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的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itchFamily="34" charset="-122"/>
                <a:cs typeface="+mj-cs"/>
              </a:rPr>
              <a:t>钟爱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519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"/>
    </mc:Choice>
    <mc:Fallback>
      <p:transition xmlns:p14="http://schemas.microsoft.com/office/powerpoint/2010/main" spd="slow" advTm="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31719"/>
            <a:ext cx="3397802" cy="339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9569" y="1153222"/>
            <a:ext cx="2952641" cy="29526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65760" y="24415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itchFamily="34" charset="-122"/>
                <a:cs typeface="+mj-cs"/>
              </a:rPr>
              <a:t>数学粉丝对 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e 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的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itchFamily="34" charset="-122"/>
                <a:cs typeface="+mj-cs"/>
              </a:rPr>
              <a:t>钟爱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itchFamily="34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3859" y="4293573"/>
            <a:ext cx="2506338" cy="2284079"/>
          </a:xfrm>
          <a:prstGeom prst="rect">
            <a:avLst/>
          </a:prstGeom>
        </p:spPr>
      </p:pic>
      <p:pic>
        <p:nvPicPr>
          <p:cNvPr id="9" name="Picture 2" descr="http://www.titaniumringsforever.com/files/imagecache/product_full/rings/formula-euler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75" y="742973"/>
            <a:ext cx="2603653" cy="26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677" y="566611"/>
            <a:ext cx="2011961" cy="34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"/>
    </mc:Choice>
    <mc:Fallback>
      <p:transition xmlns:p14="http://schemas.microsoft.com/office/powerpoint/2010/main" spd="slow" advTm="1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10" y="1198671"/>
            <a:ext cx="3801880" cy="2053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11" y="573991"/>
            <a:ext cx="2543306" cy="25433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5" y="4588740"/>
            <a:ext cx="4155449" cy="15907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766" y="776961"/>
            <a:ext cx="2757422" cy="2068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862" y="3262877"/>
            <a:ext cx="4025084" cy="30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"/>
    </mc:Choice>
    <mc:Fallback>
      <p:transition xmlns:p14="http://schemas.microsoft.com/office/powerpoint/2010/main" spd="slow" advTm="1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70" y="1038114"/>
            <a:ext cx="5295900" cy="533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63" y="1484324"/>
            <a:ext cx="4947111" cy="45825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42045" y="822548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ea typeface="微软雅黑" pitchFamily="34" charset="-122"/>
              </a:rPr>
              <a:t>数学家就是把咖啡变成定理的机器</a:t>
            </a:r>
          </a:p>
        </p:txBody>
      </p:sp>
    </p:spTree>
    <p:extLst>
      <p:ext uri="{BB962C8B-B14F-4D97-AF65-F5344CB8AC3E}">
        <p14:creationId xmlns:p14="http://schemas.microsoft.com/office/powerpoint/2010/main" val="297086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"/>
    </mc:Choice>
    <mc:Fallback>
      <p:transition xmlns:p14="http://schemas.microsoft.com/office/powerpoint/2010/main" spd="slow" advTm="1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69" y="170506"/>
            <a:ext cx="6096000" cy="609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998" y="2226073"/>
            <a:ext cx="2717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"/>
    </mc:Choice>
    <mc:Fallback>
      <p:transition xmlns:p14="http://schemas.microsoft.com/office/powerpoint/2010/main" spd="slow" advTm="1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07" y="1021333"/>
            <a:ext cx="7594039" cy="50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xmlns:p14="http://schemas.microsoft.com/office/powerpoint/2010/main" spd="slow" advTm="11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NQQeOY.Uecwg12FXjaE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9236</TotalTime>
  <Words>401</Words>
  <Application>Microsoft Macintosh PowerPoint</Application>
  <PresentationFormat>自定义</PresentationFormat>
  <Paragraphs>55</Paragraphs>
  <Slides>15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传奇e事 — e 粉情缘  rickjin</vt:lpstr>
      <vt:lpstr>Google 是e的大粉丝</vt:lpstr>
      <vt:lpstr>数学粉丝对 e 的钟爱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e:  The Master of All</vt:lpstr>
      <vt:lpstr>PowerPoint 演示文稿</vt:lpstr>
      <vt:lpstr>Donald E. Knuth(高纳德)</vt:lpstr>
      <vt:lpstr>PowerPoint 演示文稿</vt:lpstr>
      <vt:lpstr>Merry  Xmas!</vt:lpstr>
    </vt:vector>
  </TitlesOfParts>
  <Company>TENCENT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xueminzhao(赵学敏)</dc:creator>
  <cp:lastModifiedBy>JINZHIHUI</cp:lastModifiedBy>
  <cp:revision>851</cp:revision>
  <dcterms:created xsi:type="dcterms:W3CDTF">2015-01-07T06:49:21Z</dcterms:created>
  <dcterms:modified xsi:type="dcterms:W3CDTF">2015-12-13T15:10:39Z</dcterms:modified>
</cp:coreProperties>
</file>